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71" r:id="rId4"/>
    <p:sldId id="272" r:id="rId5"/>
    <p:sldId id="273" r:id="rId6"/>
    <p:sldId id="262" r:id="rId7"/>
    <p:sldId id="256" r:id="rId8"/>
    <p:sldId id="267" r:id="rId9"/>
    <p:sldId id="268" r:id="rId10"/>
    <p:sldId id="269" r:id="rId11"/>
    <p:sldId id="270" r:id="rId12"/>
    <p:sldId id="261" r:id="rId13"/>
    <p:sldId id="259" r:id="rId14"/>
    <p:sldId id="258" r:id="rId15"/>
    <p:sldId id="264" r:id="rId16"/>
    <p:sldId id="265" r:id="rId17"/>
    <p:sldId id="266" r:id="rId18"/>
    <p:sldId id="257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26A"/>
    <a:srgbClr val="52822E"/>
    <a:srgbClr val="23CB93"/>
    <a:srgbClr val="EBC5A9"/>
    <a:srgbClr val="88F49D"/>
    <a:srgbClr val="87CEF1"/>
    <a:srgbClr val="216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3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0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Prepared by: JILANI PASHA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C53EB-CD3A-4A08-839D-620A591C8ACB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C4EC0-F9FA-4528-B74B-E1098C6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411"/>
            <a:ext cx="12192000" cy="64617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103811" y="6301178"/>
            <a:ext cx="39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sales@irizid.com      |     www.irizid.com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4"/>
            <a:ext cx="121920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04" y="12700"/>
            <a:ext cx="1167111" cy="57229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14425" y="6457890"/>
            <a:ext cx="346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WE INDENTIFY SECURE AND INTEGRATE</a:t>
            </a:r>
          </a:p>
        </p:txBody>
      </p:sp>
    </p:spTree>
    <p:extLst>
      <p:ext uri="{BB962C8B-B14F-4D97-AF65-F5344CB8AC3E}">
        <p14:creationId xmlns:p14="http://schemas.microsoft.com/office/powerpoint/2010/main" val="5402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CDD3-09FA-4B2E-AC3C-6EBE1282E565}" type="datetimeFigureOut">
              <a:rPr lang="en-US" smtClean="0"/>
              <a:t>24/8/2017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2F27-C916-40FE-9012-1A6ECF37E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irizid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3" y="643943"/>
            <a:ext cx="11556960" cy="556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9256" y="4908224"/>
            <a:ext cx="542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gency FB" panose="020B0503020202020204" pitchFamily="34" charset="0"/>
              </a:rPr>
              <a:t>WE INDENTIFY SECURE AND INTEGRATE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02" y="799348"/>
            <a:ext cx="1530958" cy="7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4317" y="-20384"/>
            <a:ext cx="280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SYSTEM MODULE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8680" y="733298"/>
            <a:ext cx="641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Following are the list of options available in system module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90948" y="1682494"/>
            <a:ext cx="1734068" cy="125569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38408" y="2838733"/>
            <a:ext cx="1734068" cy="121766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t="-3124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7750768" y="2948435"/>
            <a:ext cx="1734068" cy="1255690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4671627" y="2342029"/>
            <a:ext cx="2993410" cy="34327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5442" y="3486277"/>
            <a:ext cx="2993410" cy="2288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61879" y="3486277"/>
            <a:ext cx="2993410" cy="2665002"/>
          </a:xfrm>
          <a:prstGeom prst="rec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8701" y="1817728"/>
            <a:ext cx="222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User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8702" y="2954621"/>
            <a:ext cx="23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Application Settings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6519" y="2998854"/>
            <a:ext cx="102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Reports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4518" y="2419730"/>
            <a:ext cx="300705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allows to create application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Users</a:t>
            </a:r>
          </a:p>
          <a:p>
            <a:pPr lvl="0" algn="just"/>
            <a:endParaRPr lang="en-IN" sz="1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has easy and user friendly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interface to configure user rights such as None/Read/Admin for  Design, Print, Reports, Database, Create User and User Right roles</a:t>
            </a:r>
          </a:p>
          <a:p>
            <a:pPr lvl="0" algn="just"/>
            <a:endParaRPr lang="en-IN" sz="1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also provides option to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change user password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1407" y="3585728"/>
            <a:ext cx="3003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also provides an interface to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configure application settings as data row height, Client, Encoder, Reader, Port number and default printer.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45716" y="3473498"/>
            <a:ext cx="30095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Comprehensive audit trial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Report gives the list of cards printed with complete details.</a:t>
            </a:r>
          </a:p>
          <a:p>
            <a:pPr lvl="0" algn="just"/>
            <a:endParaRPr lang="en-IN" sz="1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provides dynamic and flexible</a:t>
            </a:r>
          </a:p>
          <a:p>
            <a:pPr lvl="0" algn="just"/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user definable filter options.</a:t>
            </a:r>
          </a:p>
          <a:p>
            <a:pPr lvl="0" algn="just"/>
            <a:endParaRPr lang="en-IN" sz="1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bg1"/>
                </a:solidFill>
                <a:latin typeface="Agency FB" panose="020B0503020202020204" pitchFamily="34" charset="0"/>
              </a:rPr>
              <a:t>It provides option to export data in Excel and CSV format.</a:t>
            </a:r>
          </a:p>
        </p:txBody>
      </p:sp>
    </p:spTree>
    <p:extLst>
      <p:ext uri="{BB962C8B-B14F-4D97-AF65-F5344CB8AC3E}">
        <p14:creationId xmlns:p14="http://schemas.microsoft.com/office/powerpoint/2010/main" val="175171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8664" y="-29791"/>
            <a:ext cx="314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 SOFT FEATURES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29571" y="942724"/>
            <a:ext cx="528033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33718"/>
            <a:ext cx="4262907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4005331" y="933718"/>
            <a:ext cx="502276" cy="5022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2654207"/>
            <a:ext cx="3155324" cy="501117"/>
          </a:xfrm>
          <a:prstGeom prst="rect">
            <a:avLst/>
          </a:prstGeom>
          <a:solidFill>
            <a:srgbClr val="88F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2910625" y="2654207"/>
            <a:ext cx="489399" cy="501117"/>
          </a:xfrm>
          <a:prstGeom prst="donut">
            <a:avLst>
              <a:gd name="adj" fmla="val 26022"/>
            </a:avLst>
          </a:prstGeom>
          <a:solidFill>
            <a:srgbClr val="88F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29572" y="1783522"/>
            <a:ext cx="528033" cy="502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29573" y="2649262"/>
            <a:ext cx="528033" cy="502276"/>
          </a:xfrm>
          <a:prstGeom prst="rect">
            <a:avLst/>
          </a:prstGeom>
          <a:solidFill>
            <a:srgbClr val="88F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29570" y="3536895"/>
            <a:ext cx="528033" cy="5022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29569" y="4492728"/>
            <a:ext cx="528033" cy="502276"/>
          </a:xfrm>
          <a:prstGeom prst="rect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3520891"/>
            <a:ext cx="3631843" cy="496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056" y="4483382"/>
            <a:ext cx="4006388" cy="507171"/>
          </a:xfrm>
          <a:prstGeom prst="rect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nut 24"/>
          <p:cNvSpPr/>
          <p:nvPr/>
        </p:nvSpPr>
        <p:spPr>
          <a:xfrm>
            <a:off x="3380173" y="3520891"/>
            <a:ext cx="502276" cy="496271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754193" y="4481771"/>
            <a:ext cx="502276" cy="508782"/>
          </a:xfrm>
          <a:prstGeom prst="donut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6446" y="1806842"/>
            <a:ext cx="3638283" cy="502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nut 27"/>
          <p:cNvSpPr/>
          <p:nvPr/>
        </p:nvSpPr>
        <p:spPr>
          <a:xfrm>
            <a:off x="3400024" y="1806842"/>
            <a:ext cx="476513" cy="502276"/>
          </a:xfrm>
          <a:prstGeom prst="donut">
            <a:avLst>
              <a:gd name="adj" fmla="val 280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3405" y="5356506"/>
            <a:ext cx="3148878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/>
          <p:nvPr/>
        </p:nvSpPr>
        <p:spPr>
          <a:xfrm>
            <a:off x="2910625" y="5356506"/>
            <a:ext cx="469548" cy="502276"/>
          </a:xfrm>
          <a:prstGeom prst="donut">
            <a:avLst>
              <a:gd name="adj" fmla="val 25446"/>
            </a:avLst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6689" y="5333205"/>
            <a:ext cx="528033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789" y="968482"/>
            <a:ext cx="247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Uniform Positioning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425" y="1841825"/>
            <a:ext cx="170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Ribbon View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790" y="2674685"/>
            <a:ext cx="162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Special Fields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788" y="3541703"/>
            <a:ext cx="173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Photo Capture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788" y="4536912"/>
            <a:ext cx="144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Batch Printing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7424" y="5374348"/>
            <a:ext cx="170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Auto Printing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4737" y="911468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04736" y="1772889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0556" y="2649262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04729" y="3521129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5489" y="4458451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7378" y="5310707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75576" y="888927"/>
            <a:ext cx="559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Uniform positioning of the property tab helps user to quickly navigate among the various property settings in GUI.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09119" y="1722026"/>
            <a:ext cx="555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Ribbon View provides an easy access to reach the fields which are used very often in Design. 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5576" y="2549985"/>
            <a:ext cx="673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Special fields’ concept enhances filter options and keeps track of printed or non-printed cards on external database along with additional information such as print date, printed user and remarks etc.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20938" y="3462014"/>
            <a:ext cx="669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Photo Capture supports all WIA compatible devices and </a:t>
            </a:r>
            <a:r>
              <a:rPr lang="en-US" i="1" dirty="0">
                <a:latin typeface="Agency FB" panose="020B0503020202020204" pitchFamily="34" charset="0"/>
              </a:rPr>
              <a:t>Canon digital camera</a:t>
            </a:r>
            <a:r>
              <a:rPr lang="en-US" dirty="0">
                <a:latin typeface="Agency FB" panose="020B0503020202020204" pitchFamily="34" charset="0"/>
              </a:rPr>
              <a:t> to capture the photograph, embedded preview window reduces the time and other significances while capture the photo. Canon camera tested models are 1100D, 1200D, EOS 7D.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0937" y="4417288"/>
            <a:ext cx="669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Batch Print supports one or more cards to be printed in one click. It validates records to check for card printed status and assists user to take necessary actions. 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75576" y="5256550"/>
            <a:ext cx="673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Auto Print provides an effective way of integrating ID card printing system with the third party application in easy steps and less effort.</a:t>
            </a:r>
          </a:p>
        </p:txBody>
      </p:sp>
    </p:spTree>
    <p:extLst>
      <p:ext uri="{BB962C8B-B14F-4D97-AF65-F5344CB8AC3E}">
        <p14:creationId xmlns:p14="http://schemas.microsoft.com/office/powerpoint/2010/main" val="126861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43201" y="942724"/>
            <a:ext cx="559183" cy="502276"/>
          </a:xfrm>
          <a:prstGeom prst="rect">
            <a:avLst/>
          </a:prstGeom>
          <a:solidFill>
            <a:srgbClr val="21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33718"/>
            <a:ext cx="3915177" cy="502276"/>
          </a:xfrm>
          <a:prstGeom prst="rect">
            <a:avLst/>
          </a:prstGeom>
          <a:solidFill>
            <a:srgbClr val="21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3657601" y="933718"/>
            <a:ext cx="502276" cy="502276"/>
          </a:xfrm>
          <a:prstGeom prst="donut">
            <a:avLst/>
          </a:prstGeom>
          <a:solidFill>
            <a:srgbClr val="21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90" y="968482"/>
            <a:ext cx="195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Automatic Creation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8367" y="911468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964" y="888927"/>
            <a:ext cx="59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Automatic creation of internal database reduces the burden of creating the database and tables manually.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3201" y="1804888"/>
            <a:ext cx="559183" cy="502276"/>
          </a:xfrm>
          <a:prstGeom prst="rec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795882"/>
            <a:ext cx="3464417" cy="502276"/>
          </a:xfrm>
          <a:prstGeom prst="rec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/>
          <p:nvPr/>
        </p:nvSpPr>
        <p:spPr>
          <a:xfrm>
            <a:off x="3213279" y="1795882"/>
            <a:ext cx="502276" cy="502276"/>
          </a:xfrm>
          <a:prstGeom prst="donu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790" y="1830646"/>
            <a:ext cx="147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User Friendly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8367" y="1773632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3201" y="2676058"/>
            <a:ext cx="559183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667052"/>
            <a:ext cx="2081463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nut 23"/>
          <p:cNvSpPr/>
          <p:nvPr/>
        </p:nvSpPr>
        <p:spPr>
          <a:xfrm>
            <a:off x="1828622" y="2667052"/>
            <a:ext cx="502277" cy="5022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791" y="2701816"/>
            <a:ext cx="107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Encoding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8367" y="2644802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148" y="4309544"/>
            <a:ext cx="2820473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nut 28"/>
          <p:cNvSpPr/>
          <p:nvPr/>
        </p:nvSpPr>
        <p:spPr>
          <a:xfrm>
            <a:off x="2573623" y="4309544"/>
            <a:ext cx="502276" cy="502276"/>
          </a:xfrm>
          <a:prstGeom prst="donu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642" y="4344308"/>
            <a:ext cx="181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Signature Capture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43201" y="4288600"/>
            <a:ext cx="559183" cy="523220"/>
          </a:xfrm>
          <a:prstGeom prst="rect">
            <a:avLst/>
          </a:prstGeom>
          <a:solidFill>
            <a:srgbClr val="CE626A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451" y="1726689"/>
            <a:ext cx="59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latin typeface="Agency FB" panose="020B0503020202020204" pitchFamily="34" charset="0"/>
              </a:rPr>
              <a:t>A user friendly interface offers easy steps to establish the connection between external databases and to link the necessary fields dynamically.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448" y="2613006"/>
            <a:ext cx="7088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Smart Card Encoding gives Quick and Easy steps to configure PC/SC, synchronous and contactless smart card encoding.</a:t>
            </a:r>
          </a:p>
          <a:p>
            <a:pPr algn="just"/>
            <a:r>
              <a:rPr lang="en-US" dirty="0">
                <a:latin typeface="Agency FB" panose="020B0503020202020204" pitchFamily="34" charset="0"/>
              </a:rPr>
              <a:t>	• </a:t>
            </a:r>
            <a:r>
              <a:rPr lang="en-US" dirty="0" err="1">
                <a:latin typeface="Agency FB" panose="020B0503020202020204" pitchFamily="34" charset="0"/>
              </a:rPr>
              <a:t>Mifare</a:t>
            </a:r>
            <a:r>
              <a:rPr lang="en-US" dirty="0">
                <a:latin typeface="Agency FB" panose="020B0503020202020204" pitchFamily="34" charset="0"/>
              </a:rPr>
              <a:t>-Classic 1K, 2K and 4K </a:t>
            </a:r>
          </a:p>
          <a:p>
            <a:r>
              <a:rPr lang="en-US" dirty="0">
                <a:latin typeface="Agency FB" panose="020B0503020202020204" pitchFamily="34" charset="0"/>
              </a:rPr>
              <a:t>	• HID </a:t>
            </a:r>
            <a:r>
              <a:rPr lang="en-US" dirty="0" err="1">
                <a:latin typeface="Agency FB" panose="020B0503020202020204" pitchFamily="34" charset="0"/>
              </a:rPr>
              <a:t>iClass</a:t>
            </a:r>
            <a:r>
              <a:rPr lang="en-US" dirty="0">
                <a:latin typeface="Agency FB" panose="020B0503020202020204" pitchFamily="34" charset="0"/>
              </a:rPr>
              <a:t> 2Kbit and 16Kbit</a:t>
            </a:r>
          </a:p>
          <a:p>
            <a:r>
              <a:rPr lang="en-US" dirty="0">
                <a:latin typeface="Agency FB" panose="020B0503020202020204" pitchFamily="34" charset="0"/>
              </a:rPr>
              <a:t>	• SLE-5528 contact memory card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8142" y="4208403"/>
            <a:ext cx="68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Signature Capture allows capturing the signature dynamically during enrolling process. 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148" y="5157512"/>
            <a:ext cx="3213279" cy="502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/>
          <p:nvPr/>
        </p:nvSpPr>
        <p:spPr>
          <a:xfrm>
            <a:off x="2959993" y="5157512"/>
            <a:ext cx="502276" cy="502276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6707" y="5053842"/>
            <a:ext cx="425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Scanner option to scan photo and save as image.</a:t>
            </a:r>
          </a:p>
        </p:txBody>
      </p:sp>
      <p:pic>
        <p:nvPicPr>
          <p:cNvPr id="36" name="Picture 10" descr="http://ecx.images-amazon.com/images/I/41DK7G2rjOL._SY355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17342"/>
          <a:stretch/>
        </p:blipFill>
        <p:spPr bwMode="auto">
          <a:xfrm>
            <a:off x="9830416" y="4806153"/>
            <a:ext cx="2353609" cy="16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418049" y="5117071"/>
            <a:ext cx="569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732" y="5171801"/>
            <a:ext cx="93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Scanner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38664" y="-29791"/>
            <a:ext cx="314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 SOFT FEATURES</a:t>
            </a:r>
          </a:p>
        </p:txBody>
      </p:sp>
    </p:spTree>
    <p:extLst>
      <p:ext uri="{BB962C8B-B14F-4D97-AF65-F5344CB8AC3E}">
        <p14:creationId xmlns:p14="http://schemas.microsoft.com/office/powerpoint/2010/main" val="399217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51543" y="-29791"/>
            <a:ext cx="41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 SOFT PREREQUISITES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59186"/>
              </p:ext>
            </p:extLst>
          </p:nvPr>
        </p:nvGraphicFramePr>
        <p:xfrm>
          <a:off x="302654" y="948254"/>
          <a:ext cx="7727323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Prerequisites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Recommended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Minimum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Processor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4 GHZ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2 GHZ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RAM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4 GB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gency FB" panose="020B0503020202020204" pitchFamily="34" charset="0"/>
                        </a:rPr>
                        <a:t>2 GB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OS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WIN-7 or Higher (32/64 bit)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WIN-XP-SP3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gency FB" panose="020B0503020202020204" pitchFamily="34" charset="0"/>
                        </a:rPr>
                        <a:t>Disc space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solidFill>
                      <a:srgbClr val="21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500-GB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gency FB" panose="020B0503020202020204" pitchFamily="34" charset="0"/>
                        </a:rPr>
                        <a:t>40-GB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31" y="3760631"/>
            <a:ext cx="3963259" cy="27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1148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25785" y="-29791"/>
            <a:ext cx="439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PRODUCT SCREENSHOTS</a:t>
            </a:r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2" y="2105845"/>
            <a:ext cx="3792835" cy="27550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60900" y="1401248"/>
            <a:ext cx="3750785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8049327" y="1401248"/>
            <a:ext cx="502276" cy="502276"/>
          </a:xfrm>
          <a:prstGeom prst="donu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259" y="1429718"/>
            <a:ext cx="3003810" cy="43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Home Page with Menu Grid</a:t>
            </a:r>
            <a:endParaRPr lang="en-IN" sz="2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6843" t="21611" r="47182" b="50572"/>
          <a:stretch/>
        </p:blipFill>
        <p:spPr>
          <a:xfrm>
            <a:off x="4560900" y="2105845"/>
            <a:ext cx="6137847" cy="27550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0832" y="1399778"/>
            <a:ext cx="2620666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2857488" y="1399778"/>
            <a:ext cx="502277" cy="5022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366" y="1399778"/>
            <a:ext cx="2177673" cy="44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Default Login Page </a:t>
            </a:r>
          </a:p>
        </p:txBody>
      </p:sp>
    </p:spTree>
    <p:extLst>
      <p:ext uri="{BB962C8B-B14F-4D97-AF65-F5344CB8AC3E}">
        <p14:creationId xmlns:p14="http://schemas.microsoft.com/office/powerpoint/2010/main" val="212429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733298"/>
            <a:ext cx="10637949" cy="53833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6930" y="-17431"/>
            <a:ext cx="40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PRODUCT SCREENSHOTS</a:t>
            </a:r>
          </a:p>
        </p:txBody>
      </p:sp>
    </p:spTree>
    <p:extLst>
      <p:ext uri="{BB962C8B-B14F-4D97-AF65-F5344CB8AC3E}">
        <p14:creationId xmlns:p14="http://schemas.microsoft.com/office/powerpoint/2010/main" val="124329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25786" y="-29791"/>
            <a:ext cx="345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IDSOFT LICENSING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087702" y="5048247"/>
            <a:ext cx="5099487" cy="53654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 sz="1800" dirty="0">
                <a:latin typeface="Agency FB" panose="020B0503020202020204" pitchFamily="34" charset="0"/>
              </a:rPr>
              <a:t>Following table depicts the list of features available in each version.</a:t>
            </a:r>
            <a:endParaRPr lang="en-US" sz="1800" dirty="0"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33718"/>
            <a:ext cx="3915177" cy="502276"/>
          </a:xfrm>
          <a:prstGeom prst="rect">
            <a:avLst/>
          </a:prstGeom>
          <a:solidFill>
            <a:srgbClr val="21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nut 11"/>
          <p:cNvSpPr/>
          <p:nvPr/>
        </p:nvSpPr>
        <p:spPr>
          <a:xfrm>
            <a:off x="3657601" y="933718"/>
            <a:ext cx="502276" cy="502276"/>
          </a:xfrm>
          <a:prstGeom prst="donut">
            <a:avLst/>
          </a:prstGeom>
          <a:solidFill>
            <a:srgbClr val="216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90" y="968482"/>
            <a:ext cx="32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BASIC, CLASSIC, PROFESSIONAL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8367" y="911468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795882"/>
            <a:ext cx="3464417" cy="502276"/>
          </a:xfrm>
          <a:prstGeom prst="rec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3213279" y="1795882"/>
            <a:ext cx="502276" cy="502276"/>
          </a:xfrm>
          <a:prstGeom prst="donut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789" y="1830646"/>
            <a:ext cx="181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KEY REGISTRATION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8367" y="1773632"/>
            <a:ext cx="4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667052"/>
            <a:ext cx="2717442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/>
          <p:cNvSpPr/>
          <p:nvPr/>
        </p:nvSpPr>
        <p:spPr>
          <a:xfrm>
            <a:off x="2457716" y="2667052"/>
            <a:ext cx="502277" cy="5022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791" y="2701816"/>
            <a:ext cx="268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SINGLE DESKTOP LICENSE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48" y="3639836"/>
            <a:ext cx="2049889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nut 23"/>
          <p:cNvSpPr/>
          <p:nvPr/>
        </p:nvSpPr>
        <p:spPr>
          <a:xfrm>
            <a:off x="1787555" y="3639836"/>
            <a:ext cx="502276" cy="502276"/>
          </a:xfrm>
          <a:prstGeom prst="donu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6642" y="3700362"/>
            <a:ext cx="181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ONLINE / OFFLINE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4538" y="3656619"/>
            <a:ext cx="559183" cy="523220"/>
          </a:xfrm>
          <a:prstGeom prst="rect">
            <a:avLst/>
          </a:prstGeom>
          <a:solidFill>
            <a:srgbClr val="CE626A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2148" y="5131757"/>
            <a:ext cx="3213279" cy="502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nut 27"/>
          <p:cNvSpPr/>
          <p:nvPr/>
        </p:nvSpPr>
        <p:spPr>
          <a:xfrm>
            <a:off x="2959993" y="5131757"/>
            <a:ext cx="502276" cy="502276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8049" y="5091316"/>
            <a:ext cx="569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732" y="5184682"/>
            <a:ext cx="93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VERSION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4538" y="911468"/>
            <a:ext cx="569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4537" y="1780746"/>
            <a:ext cx="569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7643" y="2669980"/>
            <a:ext cx="569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7704" y="846878"/>
            <a:ext cx="584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latin typeface="Agency FB" panose="020B0503020202020204" pitchFamily="34" charset="0"/>
              </a:rPr>
              <a:t>IDSoft</a:t>
            </a:r>
            <a:r>
              <a:rPr lang="en-IN" dirty="0">
                <a:latin typeface="Agency FB" panose="020B0503020202020204" pitchFamily="34" charset="0"/>
              </a:rPr>
              <a:t> is available in three different versions namely </a:t>
            </a:r>
            <a:r>
              <a:rPr lang="en-IN" b="1" dirty="0">
                <a:latin typeface="Agency FB" panose="020B0503020202020204" pitchFamily="34" charset="0"/>
              </a:rPr>
              <a:t>Basic</a:t>
            </a:r>
            <a:r>
              <a:rPr lang="en-IN" dirty="0">
                <a:latin typeface="Agency FB" panose="020B0503020202020204" pitchFamily="34" charset="0"/>
              </a:rPr>
              <a:t>, </a:t>
            </a:r>
            <a:r>
              <a:rPr lang="en-IN" b="1" dirty="0">
                <a:latin typeface="Agency FB" panose="020B0503020202020204" pitchFamily="34" charset="0"/>
              </a:rPr>
              <a:t>Classic</a:t>
            </a:r>
            <a:r>
              <a:rPr lang="en-IN" dirty="0">
                <a:latin typeface="Agency FB" panose="020B0503020202020204" pitchFamily="34" charset="0"/>
              </a:rPr>
              <a:t> and </a:t>
            </a:r>
            <a:r>
              <a:rPr lang="en-IN" b="1" dirty="0">
                <a:latin typeface="Agency FB" panose="020B0503020202020204" pitchFamily="34" charset="0"/>
              </a:rPr>
              <a:t>Professional</a:t>
            </a:r>
            <a:r>
              <a:rPr lang="en-IN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7703" y="1676531"/>
            <a:ext cx="584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gency FB" panose="020B0503020202020204" pitchFamily="34" charset="0"/>
              </a:rPr>
              <a:t>Each version requires online registration and features gests activated based on the key used to register the application.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87702" y="2590340"/>
            <a:ext cx="702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gency FB" panose="020B0503020202020204" pitchFamily="34" charset="0"/>
              </a:rPr>
              <a:t>It is a single Desktop license, once it is installed and registered with the key provided by vendor, same key cannot be used to activate the </a:t>
            </a:r>
            <a:r>
              <a:rPr lang="en-IN" dirty="0" err="1">
                <a:latin typeface="Agency FB" panose="020B0503020202020204" pitchFamily="34" charset="0"/>
              </a:rPr>
              <a:t>IDSoft</a:t>
            </a:r>
            <a:r>
              <a:rPr lang="en-IN" dirty="0">
                <a:latin typeface="Agency FB" panose="020B0503020202020204" pitchFamily="34" charset="0"/>
              </a:rPr>
              <a:t> on another PC.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87702" y="3577251"/>
            <a:ext cx="702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gency FB" panose="020B0503020202020204" pitchFamily="34" charset="0"/>
              </a:rPr>
              <a:t>PC where </a:t>
            </a:r>
            <a:r>
              <a:rPr lang="en-IN" dirty="0" err="1">
                <a:latin typeface="Agency FB" panose="020B0503020202020204" pitchFamily="34" charset="0"/>
              </a:rPr>
              <a:t>IDSoft</a:t>
            </a:r>
            <a:r>
              <a:rPr lang="en-IN" dirty="0">
                <a:latin typeface="Agency FB" panose="020B0503020202020204" pitchFamily="34" charset="0"/>
              </a:rPr>
              <a:t> needs to be installed requires Internet Connection to register the </a:t>
            </a:r>
            <a:r>
              <a:rPr lang="en-IN" dirty="0" err="1">
                <a:latin typeface="Agency FB" panose="020B0503020202020204" pitchFamily="34" charset="0"/>
              </a:rPr>
              <a:t>IDSOft</a:t>
            </a:r>
            <a:r>
              <a:rPr lang="en-IN" dirty="0">
                <a:latin typeface="Agency FB" panose="020B0503020202020204" pitchFamily="34" charset="0"/>
              </a:rPr>
              <a:t>, if no internet is available on the same PC then Offline Registration process shall be used to activate </a:t>
            </a:r>
            <a:r>
              <a:rPr lang="en-IN" dirty="0" err="1">
                <a:latin typeface="Agency FB" panose="020B0503020202020204" pitchFamily="34" charset="0"/>
              </a:rPr>
              <a:t>IDSoft</a:t>
            </a:r>
            <a:r>
              <a:rPr lang="en-IN" dirty="0">
                <a:latin typeface="Agency FB" panose="020B0503020202020204" pitchFamily="34" charset="0"/>
              </a:rPr>
              <a:t>.</a:t>
            </a:r>
          </a:p>
          <a:p>
            <a:r>
              <a:rPr lang="en-IN" dirty="0">
                <a:latin typeface="Agency FB" panose="020B0503020202020204" pitchFamily="34" charset="0"/>
              </a:rPr>
              <a:t> </a:t>
            </a:r>
            <a:r>
              <a:rPr lang="en-IN" b="1" i="1" dirty="0">
                <a:latin typeface="Agency FB" panose="020B0503020202020204" pitchFamily="34" charset="0"/>
              </a:rPr>
              <a:t>Note: </a:t>
            </a:r>
            <a:r>
              <a:rPr lang="en-IN" i="1" dirty="0">
                <a:latin typeface="Agency FB" panose="020B0503020202020204" pitchFamily="34" charset="0"/>
              </a:rPr>
              <a:t>More details about how to activate </a:t>
            </a:r>
            <a:r>
              <a:rPr lang="en-IN" i="1" dirty="0" err="1">
                <a:latin typeface="Agency FB" panose="020B0503020202020204" pitchFamily="34" charset="0"/>
              </a:rPr>
              <a:t>IDSoft</a:t>
            </a:r>
            <a:r>
              <a:rPr lang="en-IN" i="1" dirty="0">
                <a:latin typeface="Agency FB" panose="020B0503020202020204" pitchFamily="34" charset="0"/>
              </a:rPr>
              <a:t> shall be found in user manual.</a:t>
            </a:r>
          </a:p>
        </p:txBody>
      </p:sp>
    </p:spTree>
    <p:extLst>
      <p:ext uri="{BB962C8B-B14F-4D97-AF65-F5344CB8AC3E}">
        <p14:creationId xmlns:p14="http://schemas.microsoft.com/office/powerpoint/2010/main" val="413613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3354324"/>
            <a:ext cx="2809875" cy="28575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09083"/>
              </p:ext>
            </p:extLst>
          </p:nvPr>
        </p:nvGraphicFramePr>
        <p:xfrm>
          <a:off x="247917" y="695460"/>
          <a:ext cx="7720889" cy="540897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27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gency FB" panose="020B0503020202020204" pitchFamily="34" charset="0"/>
                        </a:rPr>
                        <a:t>FEATURES</a:t>
                      </a:r>
                      <a:endParaRPr lang="en-US" sz="9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gency FB" panose="020B0503020202020204" pitchFamily="34" charset="0"/>
                        </a:rPr>
                        <a:t>BASIC</a:t>
                      </a:r>
                      <a:endParaRPr lang="en-US" sz="9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gency FB" panose="020B0503020202020204" pitchFamily="34" charset="0"/>
                        </a:rPr>
                        <a:t>CLASSIC</a:t>
                      </a:r>
                      <a:endParaRPr lang="en-US" sz="9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gency FB" panose="020B0503020202020204" pitchFamily="34" charset="0"/>
                        </a:rPr>
                        <a:t>PROFESSIONAL</a:t>
                      </a:r>
                      <a:endParaRPr lang="en-US" sz="9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Design Tool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Internal DB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gency FB" panose="020B0503020202020204" pitchFamily="34" charset="0"/>
                        </a:rPr>
                        <a:t>MS Access</a:t>
                      </a:r>
                      <a:endParaRPr lang="en-US" sz="105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gency FB" panose="020B0503020202020204" pitchFamily="34" charset="0"/>
                        </a:rPr>
                        <a:t>MS Access</a:t>
                      </a:r>
                      <a:endParaRPr lang="en-US" sz="105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gency FB" panose="020B0503020202020204" pitchFamily="34" charset="0"/>
                        </a:rPr>
                        <a:t>MS Access</a:t>
                      </a:r>
                      <a:endParaRPr lang="en-US" sz="105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External DB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gency FB" panose="020B0503020202020204" pitchFamily="34" charset="0"/>
                        </a:rPr>
                        <a:t>MS Access/Excel</a:t>
                      </a:r>
                      <a:endParaRPr lang="en-US" sz="14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gency FB" panose="020B0503020202020204" pitchFamily="34" charset="0"/>
                        </a:rPr>
                        <a:t>ODBC/OLEDB</a:t>
                      </a:r>
                      <a:endParaRPr lang="en-US" sz="14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Photo Capture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Signature Capture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Dual Side Print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Batch Print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Auto Print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QR Encoding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Magnetic Stripe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gency FB" panose="020B0503020202020204" pitchFamily="34" charset="0"/>
                        </a:rPr>
                        <a:t>Mifare</a:t>
                      </a: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 Encoding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Smart Card Encoding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UV Encoding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Special Fields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Integration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gency FB" panose="020B0503020202020204" pitchFamily="34" charset="0"/>
                        </a:rPr>
                        <a:t>Audit Trail Report</a:t>
                      </a:r>
                      <a:endParaRPr lang="en-US" sz="1050" b="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US" sz="9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125783" y="-34151"/>
            <a:ext cx="305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IDSOFT LICENSING</a:t>
            </a:r>
          </a:p>
        </p:txBody>
      </p:sp>
    </p:spTree>
    <p:extLst>
      <p:ext uri="{BB962C8B-B14F-4D97-AF65-F5344CB8AC3E}">
        <p14:creationId xmlns:p14="http://schemas.microsoft.com/office/powerpoint/2010/main" val="119353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25786" y="-29791"/>
            <a:ext cx="199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539" y="4277528"/>
            <a:ext cx="95271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457200" algn="ctr">
              <a:spcBef>
                <a:spcPts val="0"/>
              </a:spcBef>
              <a:spcAft>
                <a:spcPts val="400"/>
              </a:spcAft>
              <a:tabLst>
                <a:tab pos="2971800" algn="ctr"/>
                <a:tab pos="5943600" algn="r"/>
                <a:tab pos="457200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Head Office and Business Center</a:t>
            </a:r>
          </a:p>
          <a:p>
            <a:pPr marL="1828800" marR="0" indent="457200" algn="ctr">
              <a:spcBef>
                <a:spcPts val="0"/>
              </a:spcBef>
              <a:spcAft>
                <a:spcPts val="400"/>
              </a:spcAft>
              <a:tabLst>
                <a:tab pos="2971800" algn="ctr"/>
                <a:tab pos="5943600" algn="r"/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Office # M-05 | Bin Thani Residence Building | Next to Al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Hilal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Bank</a:t>
            </a:r>
          </a:p>
          <a:p>
            <a:pPr marL="1828800" marR="0" indent="457200" algn="ctr">
              <a:spcBef>
                <a:spcPts val="0"/>
              </a:spcBef>
              <a:spcAft>
                <a:spcPts val="400"/>
              </a:spcAft>
              <a:tabLst>
                <a:tab pos="2971800" algn="ctr"/>
                <a:tab pos="5943600" algn="r"/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Qusais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- 2 | P.O. Box: 55370 | Dubai | U.A.E</a:t>
            </a:r>
          </a:p>
          <a:p>
            <a:pPr marL="1828800" marR="0" indent="457200" algn="ctr">
              <a:spcBef>
                <a:spcPts val="0"/>
              </a:spcBef>
              <a:spcAft>
                <a:spcPts val="400"/>
              </a:spcAft>
              <a:tabLst>
                <a:tab pos="2971800" algn="ctr"/>
                <a:tab pos="5943600" algn="r"/>
                <a:tab pos="4572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Tel: +971 4 268 5656 | E-mail: </a:t>
            </a:r>
            <a:r>
              <a:rPr lang="en-US" u="sng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sales@irizid.com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| Web: www.irizid.com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179" y="2680046"/>
            <a:ext cx="3181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ency FB" panose="020B0503020202020204" pitchFamily="34" charset="0"/>
              </a:rPr>
              <a:t>WE INDENTIFY SECURE AND INTEGRATE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5746" y="2185424"/>
            <a:ext cx="325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IRIZ ID TECHNOLOGIES</a:t>
            </a:r>
          </a:p>
        </p:txBody>
      </p:sp>
    </p:spTree>
    <p:extLst>
      <p:ext uri="{BB962C8B-B14F-4D97-AF65-F5344CB8AC3E}">
        <p14:creationId xmlns:p14="http://schemas.microsoft.com/office/powerpoint/2010/main" val="14389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4148921" y="857018"/>
            <a:ext cx="3835021" cy="133748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1878" y="2511190"/>
            <a:ext cx="3289111" cy="8188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1874" y="3646859"/>
            <a:ext cx="3289111" cy="9042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21878" y="4864296"/>
            <a:ext cx="3289111" cy="8713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10800000" flipH="1">
            <a:off x="4421877" y="2192448"/>
            <a:ext cx="3289111" cy="317570"/>
          </a:xfrm>
          <a:prstGeom prst="parallelogram">
            <a:avLst>
              <a:gd name="adj" fmla="val 952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0800000" flipH="1">
            <a:off x="4421875" y="3328584"/>
            <a:ext cx="3289111" cy="317570"/>
          </a:xfrm>
          <a:prstGeom prst="parallelogram">
            <a:avLst>
              <a:gd name="adj" fmla="val 9521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rot="10800000" flipH="1">
            <a:off x="4421874" y="4546329"/>
            <a:ext cx="3289111" cy="317570"/>
          </a:xfrm>
          <a:prstGeom prst="parallelogram">
            <a:avLst>
              <a:gd name="adj" fmla="val 95214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6444" y="1294922"/>
            <a:ext cx="112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IRIZID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127" y="2974095"/>
            <a:ext cx="3998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gency FB" panose="020B0503020202020204" pitchFamily="34" charset="0"/>
              </a:rPr>
              <a:t> </a:t>
            </a:r>
            <a:br>
              <a:rPr lang="en-US" sz="2000" dirty="0">
                <a:latin typeface="Agency FB" panose="020B0503020202020204" pitchFamily="34" charset="0"/>
              </a:rPr>
            </a:br>
            <a:r>
              <a:rPr lang="en-US" sz="2000" dirty="0">
                <a:latin typeface="Agency FB" panose="020B0503020202020204" pitchFamily="34" charset="0"/>
              </a:rPr>
              <a:t>Enhancing our clients’ operational efficiency and organizational security.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127" y="4417556"/>
            <a:ext cx="4042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gency FB" panose="020B0503020202020204" pitchFamily="34" charset="0"/>
              </a:rPr>
              <a:t>To grow our business on the strengths and core competencies of the organization and be truly a market leader in the Secure Issuance &amp; Physical Access arena.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02930" y="2651960"/>
            <a:ext cx="33206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gency FB" panose="020B0503020202020204" pitchFamily="34" charset="0"/>
              </a:rPr>
              <a:t>We offer customer solutions such as </a:t>
            </a:r>
          </a:p>
          <a:p>
            <a:pPr algn="just"/>
            <a:r>
              <a:rPr lang="en-US" sz="2000" b="1" dirty="0">
                <a:latin typeface="Agency FB" panose="020B0503020202020204" pitchFamily="34" charset="0"/>
              </a:rPr>
              <a:t>-Card Issuance (ID Soft)</a:t>
            </a:r>
          </a:p>
          <a:p>
            <a:pPr algn="just"/>
            <a:r>
              <a:rPr lang="en-US" sz="2000" b="1" dirty="0">
                <a:latin typeface="Agency FB" panose="020B0503020202020204" pitchFamily="34" charset="0"/>
              </a:rPr>
              <a:t>-Access Control System (ACS)</a:t>
            </a:r>
          </a:p>
          <a:p>
            <a:pPr algn="just"/>
            <a:r>
              <a:rPr lang="en-US" sz="2000" b="1" dirty="0">
                <a:latin typeface="Agency FB" panose="020B0503020202020204" pitchFamily="34" charset="0"/>
              </a:rPr>
              <a:t>-Time and Attendance (TNA)</a:t>
            </a:r>
          </a:p>
          <a:p>
            <a:pPr algn="just"/>
            <a:r>
              <a:rPr lang="en-US" sz="2000" b="1" dirty="0">
                <a:latin typeface="Agency FB" panose="020B0503020202020204" pitchFamily="34" charset="0"/>
              </a:rPr>
              <a:t>-Emirates ID (EID)</a:t>
            </a:r>
          </a:p>
          <a:p>
            <a:pPr algn="just"/>
            <a:r>
              <a:rPr lang="en-US" sz="2000" b="1" dirty="0">
                <a:latin typeface="Agency FB" panose="020B0503020202020204" pitchFamily="34" charset="0"/>
              </a:rPr>
              <a:t>-RFID Tracking Solutions</a:t>
            </a:r>
            <a:r>
              <a:rPr lang="en-US" sz="2000" dirty="0">
                <a:latin typeface="Agency FB" panose="020B0503020202020204" pitchFamily="34" charset="0"/>
              </a:rPr>
              <a:t> </a:t>
            </a:r>
          </a:p>
          <a:p>
            <a:pPr algn="just"/>
            <a:r>
              <a:rPr lang="en-US" sz="2000" dirty="0">
                <a:latin typeface="Agency FB" panose="020B0503020202020204" pitchFamily="34" charset="0"/>
              </a:rPr>
              <a:t>and with many more customization options.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7306" y="2555548"/>
            <a:ext cx="123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ency FB" panose="020B0503020202020204" pitchFamily="34" charset="0"/>
              </a:rPr>
              <a:t>Ability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6661" y="3724790"/>
            <a:ext cx="161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ency FB" panose="020B0503020202020204" pitchFamily="34" charset="0"/>
              </a:rPr>
              <a:t>Business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7789" y="4945802"/>
            <a:ext cx="225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Commitment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4676" y="1557081"/>
            <a:ext cx="4037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gency FB" panose="020B0503020202020204" pitchFamily="34" charset="0"/>
              </a:rPr>
              <a:t>                                       </a:t>
            </a:r>
            <a:r>
              <a:rPr lang="en-US" sz="2000" dirty="0">
                <a:latin typeface="Agency FB" panose="020B0503020202020204" pitchFamily="34" charset="0"/>
              </a:rPr>
              <a:t>delivers Software</a:t>
            </a:r>
          </a:p>
          <a:p>
            <a:pPr algn="just"/>
            <a:r>
              <a:rPr lang="en-US" sz="2000" dirty="0">
                <a:latin typeface="Agency FB" panose="020B0503020202020204" pitchFamily="34" charset="0"/>
              </a:rPr>
              <a:t>Solutions in the area of security systems with a combination of technical expertise, operational experience and corporate focus.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669" y="1479319"/>
            <a:ext cx="177420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IRIZ ID Technologies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2929" y="2172939"/>
            <a:ext cx="203274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PRODUCTS &amp; SERVICES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835" y="4063904"/>
            <a:ext cx="116598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OUR VISION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317" y="2902761"/>
            <a:ext cx="130335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OUR MISSION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3353" y="-34186"/>
            <a:ext cx="21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917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3353" y="-34186"/>
            <a:ext cx="21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Products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9714" y="1232721"/>
            <a:ext cx="2060812" cy="4831308"/>
          </a:xfrm>
          <a:prstGeom prst="roundRect">
            <a:avLst/>
          </a:prstGeom>
          <a:solidFill>
            <a:srgbClr val="5A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19501" y="1232721"/>
            <a:ext cx="2060812" cy="4831308"/>
          </a:xfrm>
          <a:prstGeom prst="roundRect">
            <a:avLst/>
          </a:prstGeom>
          <a:solidFill>
            <a:srgbClr val="D55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69288" y="1232721"/>
            <a:ext cx="2060812" cy="48313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>
            <a:off x="2001225" y="887846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4851012" y="917602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7700799" y="930378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C:\Users\Jilani Pasha\Desktop\AC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79" y="2341628"/>
            <a:ext cx="1179830" cy="5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Placeholder 4"/>
          <p:cNvSpPr txBox="1">
            <a:spLocks/>
          </p:cNvSpPr>
          <p:nvPr/>
        </p:nvSpPr>
        <p:spPr>
          <a:xfrm>
            <a:off x="3967959" y="897515"/>
            <a:ext cx="42373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6714954" y="939698"/>
            <a:ext cx="59135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9520180" y="939698"/>
            <a:ext cx="59135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14413" y="3190221"/>
            <a:ext cx="2180313" cy="18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IDSoft </a:t>
            </a:r>
            <a:r>
              <a:rPr lang="en-US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comprehensive ID-card creation tool used to create personnel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en-US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cards as per the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standards.</a:t>
            </a:r>
          </a:p>
        </p:txBody>
      </p:sp>
      <p:pic>
        <p:nvPicPr>
          <p:cNvPr id="27" name="Picture 26" descr="H:\ICON\ID-SOF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70" y="2180435"/>
            <a:ext cx="744590" cy="78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:\Pictures\ESS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08" y="2279158"/>
            <a:ext cx="904746" cy="6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219499" y="3199358"/>
            <a:ext cx="2060813" cy="210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 SOFT </a:t>
            </a:r>
            <a:r>
              <a:rPr lang="en-US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an enterprise level web based application that is used to facilitate flow of information so business decisions can be data-driven.</a:t>
            </a:r>
            <a:endParaRPr lang="en-US" sz="1400" dirty="0">
              <a:solidFill>
                <a:schemeClr val="bg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069288" y="3199357"/>
            <a:ext cx="2060811" cy="250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core functionality is to send the commands, instructions, requests and data to controller and receive the response/logs from controller and notify the same to operator.</a:t>
            </a:r>
          </a:p>
        </p:txBody>
      </p:sp>
    </p:spTree>
    <p:extLst>
      <p:ext uri="{BB962C8B-B14F-4D97-AF65-F5344CB8AC3E}">
        <p14:creationId xmlns:p14="http://schemas.microsoft.com/office/powerpoint/2010/main" val="117290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3353" y="-34186"/>
            <a:ext cx="21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Products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51558" y="1206963"/>
            <a:ext cx="2060812" cy="4831308"/>
          </a:xfrm>
          <a:prstGeom prst="roundRect">
            <a:avLst/>
          </a:prstGeom>
          <a:solidFill>
            <a:srgbClr val="5A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01345" y="1206963"/>
            <a:ext cx="2060812" cy="4831308"/>
          </a:xfrm>
          <a:prstGeom prst="roundRect">
            <a:avLst/>
          </a:prstGeom>
          <a:solidFill>
            <a:srgbClr val="D55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Right Arrow 9"/>
          <p:cNvSpPr/>
          <p:nvPr/>
        </p:nvSpPr>
        <p:spPr>
          <a:xfrm>
            <a:off x="4783069" y="862088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632856" y="891844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C:\Users\Jilani Pasha\Desktop\EID Log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4979"/>
          <a:stretch/>
        </p:blipFill>
        <p:spPr bwMode="auto">
          <a:xfrm>
            <a:off x="6005030" y="2203891"/>
            <a:ext cx="740238" cy="627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151558" y="3185161"/>
            <a:ext cx="2060812" cy="24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yanmarText"/>
              </a:rPr>
              <a:t>EID holds all the essential information about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yanmarText"/>
              </a:rPr>
              <a:t>Individual including </a:t>
            </a:r>
            <a:endParaRPr lang="en-US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yanmarText"/>
              </a:rPr>
              <a:t>biometric information,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yanmarText"/>
              </a:rPr>
              <a:t>the personal details of card holder can be read from the card and shall be converted into E-Data.</a:t>
            </a:r>
            <a:endParaRPr lang="en-US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Jilani Pasha\Desktop\New Book\rfid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6"/>
          <a:stretch/>
        </p:blipFill>
        <p:spPr bwMode="auto">
          <a:xfrm>
            <a:off x="8014275" y="2078101"/>
            <a:ext cx="411976" cy="523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61907" y="2283500"/>
            <a:ext cx="150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gency FB" panose="020B0503020202020204" pitchFamily="34" charset="0"/>
              </a:rPr>
              <a:t>Track Soft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7001" y="3211699"/>
            <a:ext cx="2125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gency FB" panose="020B0503020202020204" pitchFamily="34" charset="0"/>
              </a:rPr>
              <a:t>Track Soft eliminates complex things like spreadsheets, physical inventory and helps you to take control of your organization’s valuable property. </a:t>
            </a:r>
          </a:p>
          <a:p>
            <a:pPr algn="just"/>
            <a:r>
              <a:rPr lang="en-US" dirty="0">
                <a:latin typeface="Agency FB" panose="020B0503020202020204" pitchFamily="34" charset="0"/>
              </a:rPr>
              <a:t>-Track Soft make asset tracking easy.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6561576" y="862088"/>
            <a:ext cx="59135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9470749" y="862088"/>
            <a:ext cx="59135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72315" y="1206963"/>
            <a:ext cx="2060812" cy="48313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1903826" y="882362"/>
            <a:ext cx="2429301" cy="2183265"/>
          </a:xfrm>
          <a:prstGeom prst="curvedRightArrow">
            <a:avLst>
              <a:gd name="adj1" fmla="val 50000"/>
              <a:gd name="adj2" fmla="val 41754"/>
              <a:gd name="adj3" fmla="val 25000"/>
            </a:avLst>
          </a:prstGeom>
          <a:solidFill>
            <a:srgbClr val="8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3741769" y="891844"/>
            <a:ext cx="591357" cy="828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  <a:latin typeface="Agency FB" panose="020B0503020202020204" pitchFamily="34" charset="0"/>
              </a:rPr>
              <a:t>4</a:t>
            </a:r>
          </a:p>
        </p:txBody>
      </p:sp>
      <p:pic>
        <p:nvPicPr>
          <p:cNvPr id="24" name="Picture 23" descr="C:\Users\AR\Desktop\tnaIm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7037" r="4713" b="9386"/>
          <a:stretch/>
        </p:blipFill>
        <p:spPr bwMode="auto">
          <a:xfrm>
            <a:off x="2828314" y="2241538"/>
            <a:ext cx="1008879" cy="65798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272313" y="3173599"/>
            <a:ext cx="2060813" cy="21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yanmarText"/>
              </a:rPr>
              <a:t>The basic function of time and attendance system is to process the access grant logs to generate the attendance reports as per the standards of an organization.</a:t>
            </a:r>
            <a:endParaRPr lang="en-US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0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33718"/>
            <a:ext cx="5512158" cy="502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0069" y="1875261"/>
            <a:ext cx="2781993" cy="502276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78854" y="5634487"/>
            <a:ext cx="6313146" cy="5022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>
            <a:off x="3360069" y="1435364"/>
            <a:ext cx="2151931" cy="440617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/>
          <p:cNvSpPr/>
          <p:nvPr/>
        </p:nvSpPr>
        <p:spPr>
          <a:xfrm>
            <a:off x="3990131" y="2378467"/>
            <a:ext cx="2151931" cy="440617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90131" y="2818746"/>
            <a:ext cx="2781993" cy="502276"/>
          </a:xfrm>
          <a:prstGeom prst="rect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ata 17"/>
          <p:cNvSpPr/>
          <p:nvPr/>
        </p:nvSpPr>
        <p:spPr>
          <a:xfrm>
            <a:off x="4620193" y="3319030"/>
            <a:ext cx="2151931" cy="440617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20193" y="3756277"/>
            <a:ext cx="2781993" cy="502276"/>
          </a:xfrm>
          <a:prstGeom prst="rect">
            <a:avLst/>
          </a:prstGeom>
          <a:solidFill>
            <a:srgbClr val="87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ata 19"/>
          <p:cNvSpPr/>
          <p:nvPr/>
        </p:nvSpPr>
        <p:spPr>
          <a:xfrm>
            <a:off x="5250255" y="4256561"/>
            <a:ext cx="2151931" cy="440617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0255" y="4691816"/>
            <a:ext cx="2781993" cy="502276"/>
          </a:xfrm>
          <a:prstGeom prst="rect">
            <a:avLst/>
          </a:prstGeom>
          <a:solidFill>
            <a:srgbClr val="EBC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ata 21"/>
          <p:cNvSpPr/>
          <p:nvPr/>
        </p:nvSpPr>
        <p:spPr>
          <a:xfrm>
            <a:off x="5880317" y="5192100"/>
            <a:ext cx="2151931" cy="440617"/>
          </a:xfrm>
          <a:prstGeom prst="flowChartInputOutp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id car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09" y="837693"/>
            <a:ext cx="656519" cy="6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rin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88" y="1807563"/>
            <a:ext cx="637672" cy="6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amera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39" y="1825077"/>
            <a:ext cx="620158" cy="6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ncod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90" y="2836301"/>
            <a:ext cx="835306" cy="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ntrol ba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64" y="2722200"/>
            <a:ext cx="743929" cy="6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57223" y="943346"/>
            <a:ext cx="128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OVERVIEW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01706" y="1903791"/>
            <a:ext cx="209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ID SOFT FEATURES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79282" y="2820256"/>
            <a:ext cx="12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VERSIONS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3499" y="3767966"/>
            <a:ext cx="196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PRE-REQUISITES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2796" y="4704329"/>
            <a:ext cx="274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PRODUCT SCREENSHOTS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4669" y="5643104"/>
            <a:ext cx="127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LICENSING</a:t>
            </a:r>
          </a:p>
        </p:txBody>
      </p:sp>
      <p:pic>
        <p:nvPicPr>
          <p:cNvPr id="4112" name="Picture 16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65" y="3641819"/>
            <a:ext cx="753977" cy="7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card printi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20" y="3565173"/>
            <a:ext cx="694838" cy="6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data bas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9" y="4620118"/>
            <a:ext cx="791571" cy="5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oftware licensi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01" y="5603052"/>
            <a:ext cx="559125" cy="5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stomer care servic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19" y="4569992"/>
            <a:ext cx="730338" cy="7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113354" y="-34186"/>
            <a:ext cx="133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 Soft</a:t>
            </a:r>
          </a:p>
        </p:txBody>
      </p:sp>
    </p:spTree>
    <p:extLst>
      <p:ext uri="{BB962C8B-B14F-4D97-AF65-F5344CB8AC3E}">
        <p14:creationId xmlns:p14="http://schemas.microsoft.com/office/powerpoint/2010/main" val="41826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8048" y="3672561"/>
            <a:ext cx="4403501" cy="18545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77446" y="1161017"/>
            <a:ext cx="381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</a:t>
            </a:r>
          </a:p>
        </p:txBody>
      </p:sp>
      <p:sp>
        <p:nvSpPr>
          <p:cNvPr id="17" name="Right Triangle 16"/>
          <p:cNvSpPr/>
          <p:nvPr/>
        </p:nvSpPr>
        <p:spPr>
          <a:xfrm rot="10800000">
            <a:off x="1442434" y="635985"/>
            <a:ext cx="10749566" cy="5726176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06432" y="3672561"/>
            <a:ext cx="4356021" cy="185455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878" y="974041"/>
            <a:ext cx="4420671" cy="185455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4102" y="1161017"/>
            <a:ext cx="421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gency FB" panose="020B0503020202020204" pitchFamily="34" charset="0"/>
              </a:rPr>
              <a:t>IDSoft</a:t>
            </a:r>
            <a:r>
              <a:rPr lang="en-US" sz="2400" dirty="0">
                <a:latin typeface="Agency FB" panose="020B0503020202020204" pitchFamily="34" charset="0"/>
              </a:rPr>
              <a:t> is a comprehensive ID-card creation tool used to create personnel identity cards as per the organization’s standard.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7197" y="-20384"/>
            <a:ext cx="284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IDSoft OVERVIEW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2010" y="977646"/>
            <a:ext cx="4353315" cy="1854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gency FB" panose="020B0503020202020204" pitchFamily="34" charset="0"/>
              </a:rPr>
              <a:t>MODULES:</a:t>
            </a:r>
          </a:p>
          <a:p>
            <a:pPr algn="just"/>
            <a:endParaRPr lang="en-US" sz="1050" b="1" dirty="0">
              <a:latin typeface="Agency FB" panose="020B0503020202020204" pitchFamily="34" charset="0"/>
            </a:endParaRPr>
          </a:p>
          <a:p>
            <a:pPr algn="just"/>
            <a:r>
              <a:rPr lang="en-US" sz="2400" b="1" dirty="0">
                <a:latin typeface="Agency FB" panose="020B0503020202020204" pitchFamily="34" charset="0"/>
              </a:rPr>
              <a:t>         </a:t>
            </a:r>
            <a:r>
              <a:rPr lang="en-US" sz="2400" dirty="0">
                <a:latin typeface="Agency FB" panose="020B0503020202020204" pitchFamily="34" charset="0"/>
              </a:rPr>
              <a:t>Design         Data</a:t>
            </a:r>
          </a:p>
          <a:p>
            <a:pPr algn="just"/>
            <a:endParaRPr lang="en-US" sz="1200" dirty="0">
              <a:latin typeface="Agency FB" panose="020B0503020202020204" pitchFamily="34" charset="0"/>
            </a:endParaRPr>
          </a:p>
          <a:p>
            <a:pPr algn="just"/>
            <a:r>
              <a:rPr lang="en-US" sz="2400" dirty="0">
                <a:latin typeface="Agency FB" panose="020B0503020202020204" pitchFamily="34" charset="0"/>
              </a:rPr>
              <a:t>          Print           System</a:t>
            </a:r>
          </a:p>
          <a:p>
            <a:pPr algn="just"/>
            <a:r>
              <a:rPr lang="en-US" sz="2400" dirty="0">
                <a:latin typeface="Agency FB" panose="020B0503020202020204" pitchFamily="34" charset="0"/>
              </a:rPr>
              <a:t>			</a:t>
            </a:r>
            <a:r>
              <a:rPr lang="en-US" sz="2000" dirty="0">
                <a:latin typeface="Agency FB" panose="020B0503020202020204" pitchFamily="34" charset="0"/>
              </a:rPr>
              <a:t>    Many More…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281" y="3788390"/>
            <a:ext cx="4403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gency FB" panose="020B0503020202020204" pitchFamily="34" charset="0"/>
              </a:rPr>
              <a:t>Database</a:t>
            </a:r>
            <a:r>
              <a:rPr lang="en-US" sz="2400" dirty="0">
                <a:latin typeface="Agency FB" panose="020B0503020202020204" pitchFamily="34" charset="0"/>
              </a:rPr>
              <a:t> management Modules facilitates user to link to data source to retrieve the personnel details and print on to the card, in the format it is designed.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4" name="Picture 33" descr="Image result for database ic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81" y="4859736"/>
            <a:ext cx="67139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Image result for card encoding ic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21" y="4598361"/>
            <a:ext cx="911082" cy="112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Image result for ID CARD PRINTE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65" y="4741509"/>
            <a:ext cx="748612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D CAR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14" y="3905987"/>
            <a:ext cx="852988" cy="77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cann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81" y="3928255"/>
            <a:ext cx="692575" cy="6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2" descr="Image result for camer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camera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53" y="4040482"/>
            <a:ext cx="737427" cy="7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hord 37"/>
          <p:cNvSpPr/>
          <p:nvPr/>
        </p:nvSpPr>
        <p:spPr>
          <a:xfrm rot="8626090">
            <a:off x="5056919" y="2507249"/>
            <a:ext cx="2067688" cy="1805385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55" y="2739714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7106724" y="3658717"/>
            <a:ext cx="1185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anose="020B0503020202020204" pitchFamily="34" charset="0"/>
              </a:rPr>
              <a:t>FEATURES:</a:t>
            </a:r>
          </a:p>
        </p:txBody>
      </p:sp>
    </p:spTree>
    <p:extLst>
      <p:ext uri="{BB962C8B-B14F-4D97-AF65-F5344CB8AC3E}">
        <p14:creationId xmlns:p14="http://schemas.microsoft.com/office/powerpoint/2010/main" val="241349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0076" y="-33263"/>
            <a:ext cx="275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DESIGN MODULE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41795" y="786711"/>
            <a:ext cx="859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Following are the list of options available in design module and they are broadly categorised into two types </a:t>
            </a:r>
          </a:p>
        </p:txBody>
      </p:sp>
      <p:sp>
        <p:nvSpPr>
          <p:cNvPr id="25" name="Pentagon 24"/>
          <p:cNvSpPr/>
          <p:nvPr/>
        </p:nvSpPr>
        <p:spPr>
          <a:xfrm rot="10800000">
            <a:off x="2702257" y="3065266"/>
            <a:ext cx="2025488" cy="48167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>
            <a:off x="6954743" y="3054975"/>
            <a:ext cx="2039136" cy="481678"/>
          </a:xfrm>
          <a:prstGeom prst="homePlate">
            <a:avLst/>
          </a:prstGeom>
          <a:solidFill>
            <a:srgbClr val="52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 rot="10800000">
            <a:off x="2374710" y="3885537"/>
            <a:ext cx="2375779" cy="481678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6977489" y="3875246"/>
            <a:ext cx="2343936" cy="481678"/>
          </a:xfrm>
          <a:prstGeom prst="homePlate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/>
          <p:cNvSpPr/>
          <p:nvPr/>
        </p:nvSpPr>
        <p:spPr>
          <a:xfrm rot="10800000">
            <a:off x="2074460" y="4647939"/>
            <a:ext cx="2676032" cy="481678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6977489" y="4637648"/>
            <a:ext cx="2657835" cy="481678"/>
          </a:xfrm>
          <a:prstGeom prst="homePlate">
            <a:avLst/>
          </a:prstGeom>
          <a:solidFill>
            <a:srgbClr val="EBC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 rot="10800000">
            <a:off x="1803614" y="5426609"/>
            <a:ext cx="2953536" cy="48167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agon 31"/>
          <p:cNvSpPr/>
          <p:nvPr/>
        </p:nvSpPr>
        <p:spPr>
          <a:xfrm>
            <a:off x="6984147" y="5416318"/>
            <a:ext cx="2953536" cy="48167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 rot="10800000">
            <a:off x="3125338" y="2248180"/>
            <a:ext cx="1602408" cy="481678"/>
          </a:xfrm>
          <a:prstGeom prst="homePlate">
            <a:avLst>
              <a:gd name="adj" fmla="val 4433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/>
          <p:cNvSpPr/>
          <p:nvPr/>
        </p:nvSpPr>
        <p:spPr>
          <a:xfrm>
            <a:off x="6954743" y="2237889"/>
            <a:ext cx="1602407" cy="481678"/>
          </a:xfrm>
          <a:prstGeom prst="homePlate">
            <a:avLst>
              <a:gd name="adj" fmla="val 58500"/>
            </a:avLst>
          </a:prstGeom>
          <a:solidFill>
            <a:srgbClr val="88F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409541" y="2318715"/>
            <a:ext cx="1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Shapes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06253" y="3115485"/>
            <a:ext cx="189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Text Label (Fixed)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33771" y="3930964"/>
            <a:ext cx="1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1510" y="4680059"/>
            <a:ext cx="159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Background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4710" y="5463418"/>
            <a:ext cx="20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Signature(Fixed)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69041" y="3103366"/>
            <a:ext cx="212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Text Field (variable)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45418" y="2308425"/>
            <a:ext cx="1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Picture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2493" y="3905150"/>
            <a:ext cx="1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Barcode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8430" y="4681363"/>
            <a:ext cx="11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QR Code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11184" y="5463418"/>
            <a:ext cx="20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Signature(Variable)</a:t>
            </a:r>
          </a:p>
        </p:txBody>
      </p:sp>
      <p:sp>
        <p:nvSpPr>
          <p:cNvPr id="45" name="Right Triangle 44"/>
          <p:cNvSpPr/>
          <p:nvPr/>
        </p:nvSpPr>
        <p:spPr>
          <a:xfrm rot="5400000">
            <a:off x="1408650" y="2055584"/>
            <a:ext cx="2411844" cy="209556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 rot="10800000">
            <a:off x="7875524" y="1892753"/>
            <a:ext cx="2411844" cy="2095564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66790" y="1865590"/>
            <a:ext cx="172720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000" b="1" dirty="0">
                <a:solidFill>
                  <a:schemeClr val="bg1"/>
                </a:solidFill>
              </a:rPr>
              <a:t>Static: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Values 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remain fixed for 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all the card 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holders.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91697" y="1868330"/>
            <a:ext cx="19790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000" b="1" dirty="0">
                <a:solidFill>
                  <a:schemeClr val="bg1"/>
                </a:solidFill>
              </a:rPr>
              <a:t>Dynamic: </a:t>
            </a:r>
            <a:r>
              <a:rPr lang="en-IN" dirty="0">
                <a:solidFill>
                  <a:schemeClr val="bg1"/>
                </a:solidFill>
              </a:rPr>
              <a:t>Values</a:t>
            </a:r>
            <a:r>
              <a:rPr lang="en-IN" sz="2000" b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IN" sz="2000" b="1" dirty="0">
                <a:solidFill>
                  <a:schemeClr val="bg1"/>
                </a:solidFill>
              </a:rPr>
              <a:t>      </a:t>
            </a:r>
            <a:r>
              <a:rPr lang="en-IN" dirty="0">
                <a:solidFill>
                  <a:schemeClr val="bg1"/>
                </a:solidFill>
              </a:rPr>
              <a:t>vary for every </a:t>
            </a:r>
          </a:p>
          <a:p>
            <a:pPr lvl="0"/>
            <a:r>
              <a:rPr lang="en-IN" dirty="0">
                <a:solidFill>
                  <a:schemeClr val="bg1"/>
                </a:solidFill>
              </a:rPr>
              <a:t>             card holder.</a:t>
            </a:r>
          </a:p>
        </p:txBody>
      </p:sp>
      <p:pic>
        <p:nvPicPr>
          <p:cNvPr id="49" name="Picture 4" descr="http://pngimg.com/upload/web_camera_PNG79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91" y="2245209"/>
            <a:ext cx="684619" cy="5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17" y="2278833"/>
            <a:ext cx="484295" cy="470722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8" y="4614331"/>
            <a:ext cx="442789" cy="515287"/>
          </a:xfrm>
          <a:prstGeom prst="rect">
            <a:avLst/>
          </a:prstGeom>
        </p:spPr>
      </p:pic>
      <p:pic>
        <p:nvPicPr>
          <p:cNvPr id="52" name="Picture 2" descr="http://www.oscarservice.com/wp-content/uploads/2014/01/ePad-ink-w-hand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348" y="5321419"/>
            <a:ext cx="573186" cy="6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8" y="3923722"/>
            <a:ext cx="412664" cy="35761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157676" y="3139569"/>
            <a:ext cx="8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gency FB" panose="020B0503020202020204" pitchFamily="34" charset="0"/>
              </a:rPr>
              <a:t>Value…</a:t>
            </a:r>
          </a:p>
        </p:txBody>
      </p:sp>
      <p:pic>
        <p:nvPicPr>
          <p:cNvPr id="55" name="Picture 2" descr="http://www.oscarservice.com/wp-content/uploads/2014/01/ePad-ink-w-hand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7573" y="5340783"/>
            <a:ext cx="573186" cy="6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://www.smsmobilesolutions.com/wp-content/uploads/2013/09/theme-edit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68" y="4127115"/>
            <a:ext cx="588881" cy="6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666325" y="3139911"/>
            <a:ext cx="94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b="1" dirty="0">
                <a:latin typeface="Agency FB" panose="020B0503020202020204" pitchFamily="34" charset="0"/>
              </a:rPr>
              <a:t>Label…</a:t>
            </a:r>
          </a:p>
        </p:txBody>
      </p:sp>
    </p:spTree>
    <p:extLst>
      <p:ext uri="{BB962C8B-B14F-4D97-AF65-F5344CB8AC3E}">
        <p14:creationId xmlns:p14="http://schemas.microsoft.com/office/powerpoint/2010/main" val="384918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30075" y="-33263"/>
            <a:ext cx="236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DATA MODULE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7646" y="700964"/>
            <a:ext cx="59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Following are the list of options available in data module </a:t>
            </a:r>
          </a:p>
          <a:p>
            <a:endParaRPr lang="en-IN" sz="1600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6219" y="2142699"/>
            <a:ext cx="2102855" cy="3973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22989" y="2272026"/>
            <a:ext cx="2113129" cy="3875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64670" y="2191701"/>
            <a:ext cx="2113129" cy="39249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06220" y="1192988"/>
            <a:ext cx="2102854" cy="1755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17673" y="1224883"/>
            <a:ext cx="2118445" cy="19596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64670" y="1187459"/>
            <a:ext cx="2113128" cy="19651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23349" y="1321309"/>
            <a:ext cx="861427" cy="741856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5535122" y="1319298"/>
            <a:ext cx="810073" cy="741856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8515848" y="1388875"/>
            <a:ext cx="815030" cy="67228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2541607" y="2026134"/>
            <a:ext cx="10320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Internal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4492" y="2062786"/>
            <a:ext cx="14645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File System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4119" y="2045922"/>
            <a:ext cx="11677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External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6179" y="2403933"/>
            <a:ext cx="212289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It uses MS Access as an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internal database to store card holder details.</a:t>
            </a:r>
          </a:p>
          <a:p>
            <a:pPr lvl="0" algn="just"/>
            <a:endParaRPr lang="en-IN" sz="1000" dirty="0"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It automatically creates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tables and columns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dynamically which utilizes the memory efficiently.</a:t>
            </a:r>
          </a:p>
          <a:p>
            <a:pPr lvl="0" algn="just"/>
            <a:endParaRPr lang="en-IN" sz="1000" dirty="0"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It also  records card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holder details when card gets printed.</a:t>
            </a:r>
          </a:p>
          <a:p>
            <a:pPr lvl="0" algn="just"/>
            <a:endParaRPr lang="en-IN" sz="800" dirty="0"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Application user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information also maintained in same Database.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22989" y="2421523"/>
            <a:ext cx="211312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It provides an easy and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user friendly interface to establish connection to  additional data source where card holder information already exist.</a:t>
            </a:r>
          </a:p>
          <a:p>
            <a:pPr lvl="0" algn="just"/>
            <a:endParaRPr lang="en-IN" sz="1000" dirty="0"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Information can easily be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retrieved and printed on card.</a:t>
            </a:r>
          </a:p>
          <a:p>
            <a:pPr lvl="0" algn="just"/>
            <a:endParaRPr lang="en-IN" sz="1000" dirty="0">
              <a:latin typeface="Agency FB" panose="020B05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IN" sz="1600" dirty="0">
                <a:latin typeface="Agency FB" panose="020B0503020202020204" pitchFamily="34" charset="0"/>
              </a:rPr>
              <a:t>It supports MS-Excel, MS-</a:t>
            </a:r>
          </a:p>
          <a:p>
            <a:pPr lvl="0" algn="just"/>
            <a:r>
              <a:rPr lang="en-IN" sz="1600" dirty="0">
                <a:latin typeface="Agency FB" panose="020B0503020202020204" pitchFamily="34" charset="0"/>
              </a:rPr>
              <a:t>Access, MS-SQL, MYSQL, Oracle and etc.. As external data source.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50033" y="2524320"/>
            <a:ext cx="2127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chemeClr val="bg1"/>
                </a:solidFill>
                <a:latin typeface="Agency FB" panose="020B0503020202020204" pitchFamily="34" charset="0"/>
              </a:rPr>
              <a:t>It creates separate </a:t>
            </a:r>
          </a:p>
          <a:p>
            <a:pPr lvl="0"/>
            <a:r>
              <a:rPr lang="en-IN" sz="1600" dirty="0">
                <a:solidFill>
                  <a:schemeClr val="bg1"/>
                </a:solidFill>
                <a:latin typeface="Agency FB" panose="020B0503020202020204" pitchFamily="34" charset="0"/>
              </a:rPr>
              <a:t>folder for each project which contains all files related to it, such as card layout,  images, card printed details.</a:t>
            </a:r>
          </a:p>
          <a:p>
            <a:pPr lvl="0"/>
            <a:endParaRPr lang="en-IN" sz="16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chemeClr val="bg1"/>
                </a:solidFill>
                <a:latin typeface="Agency FB" panose="020B0503020202020204" pitchFamily="34" charset="0"/>
              </a:rPr>
              <a:t>Card design (Layout) has</a:t>
            </a:r>
          </a:p>
          <a:p>
            <a:pPr lvl="0"/>
            <a:r>
              <a:rPr lang="en-IN" sz="16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IN" sz="1600" b="1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r>
              <a:rPr lang="en-IN" sz="1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idx</a:t>
            </a:r>
            <a:r>
              <a:rPr lang="en-IN" sz="1600" dirty="0">
                <a:solidFill>
                  <a:schemeClr val="bg1"/>
                </a:solidFill>
                <a:latin typeface="Agency FB" panose="020B0503020202020204" pitchFamily="34" charset="0"/>
              </a:rPr>
              <a:t> as an extension</a:t>
            </a:r>
          </a:p>
        </p:txBody>
      </p:sp>
    </p:spTree>
    <p:extLst>
      <p:ext uri="{BB962C8B-B14F-4D97-AF65-F5344CB8AC3E}">
        <p14:creationId xmlns:p14="http://schemas.microsoft.com/office/powerpoint/2010/main" val="409113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53" y="718577"/>
            <a:ext cx="1118873" cy="1081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15659" y="-37575"/>
            <a:ext cx="250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</a:rPr>
              <a:t>PRINT MODULE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7041" y="678706"/>
            <a:ext cx="639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Following are the list of options available in print module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51630" y="1194963"/>
            <a:ext cx="8982533" cy="1561885"/>
          </a:xfrm>
          <a:prstGeom prst="rect">
            <a:avLst/>
          </a:prstGeom>
          <a:solidFill>
            <a:srgbClr val="CE6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2874537"/>
            <a:ext cx="7276563" cy="1561885"/>
          </a:xfrm>
          <a:prstGeom prst="rect">
            <a:avLst/>
          </a:prstGeom>
          <a:solidFill>
            <a:srgbClr val="23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1723" y="4589544"/>
            <a:ext cx="5612439" cy="15618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n-IN" dirty="0">
              <a:latin typeface="Agency FB" panose="020B0503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9508" y="1671538"/>
            <a:ext cx="1780432" cy="1269801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1887432" y="3152462"/>
            <a:ext cx="1735779" cy="111300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3521455" y="4905420"/>
            <a:ext cx="1780432" cy="1181486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850607" y="1155282"/>
            <a:ext cx="70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Print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3785" y="2798709"/>
            <a:ext cx="116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Encoding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4060" y="4532250"/>
            <a:ext cx="13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gency FB" panose="020B0503020202020204" pitchFamily="34" charset="0"/>
              </a:rPr>
              <a:t>Auto Print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19959" y="1182232"/>
            <a:ext cx="9314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supports all windows compatible printers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is successfully working with well recognised ID card printers such as HID Fargo, Zebra, Smart and Magic card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Supports single or batch print option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provides option to print single side or double side of the card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provides option to set card orientation and standard/custom card size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77086" y="3011944"/>
            <a:ext cx="66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supports inline encoding provided with easy interface to configure encoding option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Magnetic stripe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 err="1">
                <a:solidFill>
                  <a:schemeClr val="bg1"/>
                </a:solidFill>
                <a:latin typeface="Agency FB" panose="020B0503020202020204" pitchFamily="34" charset="0"/>
              </a:rPr>
              <a:t>Mifare</a:t>
            </a: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 Classic (1K, 2K and 4K)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Contact Smart card (SLE 5528)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1887" y="4723958"/>
            <a:ext cx="5632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It is a separate utility which keeps  monitoring incoming records and forward it to printer to personalise the card.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This utility also acts as an vital tool to integrate with third party application.</a:t>
            </a:r>
          </a:p>
        </p:txBody>
      </p:sp>
    </p:spTree>
    <p:extLst>
      <p:ext uri="{BB962C8B-B14F-4D97-AF65-F5344CB8AC3E}">
        <p14:creationId xmlns:p14="http://schemas.microsoft.com/office/powerpoint/2010/main" val="115473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1464</Words>
  <Application>Microsoft Office PowerPoint</Application>
  <PresentationFormat>Widescreen</PresentationFormat>
  <Paragraphs>302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MyanmarText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Jilani Pasha</dc:creator>
  <cp:lastModifiedBy>Jilani Pasha</cp:lastModifiedBy>
  <cp:revision>158</cp:revision>
  <dcterms:created xsi:type="dcterms:W3CDTF">2016-12-14T07:35:50Z</dcterms:created>
  <dcterms:modified xsi:type="dcterms:W3CDTF">2017-08-24T11:19:27Z</dcterms:modified>
  <cp:contentStatus/>
</cp:coreProperties>
</file>